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5" r:id="rId3"/>
    <p:sldId id="268" r:id="rId4"/>
    <p:sldId id="257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70" r:id="rId13"/>
    <p:sldId id="271" r:id="rId14"/>
    <p:sldId id="273" r:id="rId15"/>
    <p:sldId id="277" r:id="rId16"/>
    <p:sldId id="274" r:id="rId17"/>
    <p:sldId id="275" r:id="rId18"/>
    <p:sldId id="278" r:id="rId19"/>
    <p:sldId id="279" r:id="rId20"/>
    <p:sldId id="280" r:id="rId21"/>
    <p:sldId id="281" r:id="rId22"/>
    <p:sldId id="282" r:id="rId23"/>
    <p:sldId id="284" r:id="rId24"/>
    <p:sldId id="286" r:id="rId25"/>
    <p:sldId id="287" r:id="rId26"/>
    <p:sldId id="289" r:id="rId27"/>
    <p:sldId id="288" r:id="rId28"/>
    <p:sldId id="285" r:id="rId29"/>
    <p:sldId id="283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031" autoAdjust="0"/>
  </p:normalViewPr>
  <p:slideViewPr>
    <p:cSldViewPr>
      <p:cViewPr varScale="1">
        <p:scale>
          <a:sx n="54" d="100"/>
          <a:sy n="54" d="100"/>
        </p:scale>
        <p:origin x="-178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01DA6-D443-4B87-9954-83B8E4C0B771}" type="datetimeFigureOut">
              <a:rPr lang="hu-HU" smtClean="0"/>
              <a:t>2013.04.03.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DFEA3-FCFF-4482-9E4C-88CA65052A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206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 </a:t>
            </a:r>
            <a:r>
              <a:rPr lang="hu-HU" dirty="0" err="1" smtClean="0"/>
              <a:t>célből</a:t>
            </a:r>
            <a:r>
              <a:rPr lang="hu-HU" dirty="0" smtClean="0"/>
              <a:t> jöttél el</a:t>
            </a:r>
            <a:r>
              <a:rPr lang="hu-HU" baseline="0" dirty="0" smtClean="0"/>
              <a:t> az konferenciára?</a:t>
            </a:r>
          </a:p>
          <a:p>
            <a:r>
              <a:rPr lang="hu-HU" baseline="0" dirty="0" smtClean="0"/>
              <a:t>3 évvel ezelőtt kaptam meg a HDBMS1 órát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FEA3-FCFF-4482-9E4C-88CA65052A4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1447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Boxes</a:t>
            </a:r>
            <a:r>
              <a:rPr lang="hu-HU" dirty="0" smtClean="0"/>
              <a:t>: </a:t>
            </a:r>
            <a:r>
              <a:rPr lang="hu-HU" dirty="0" err="1" smtClean="0"/>
              <a:t>represent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each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clusters</a:t>
            </a:r>
            <a:endParaRPr lang="hu-HU" baseline="0" dirty="0" smtClean="0"/>
          </a:p>
          <a:p>
            <a:r>
              <a:rPr lang="hu-HU" baseline="0" dirty="0" err="1" smtClean="0"/>
              <a:t>Left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side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screen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every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heart</a:t>
            </a:r>
            <a:r>
              <a:rPr lang="hu-HU" baseline="0" dirty="0" smtClean="0"/>
              <a:t> beat of a </a:t>
            </a:r>
            <a:r>
              <a:rPr lang="hu-HU" baseline="0" dirty="0" err="1" smtClean="0"/>
              <a:t>marked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cluster</a:t>
            </a:r>
            <a:endParaRPr lang="hu-HU" baseline="0" dirty="0" smtClean="0"/>
          </a:p>
          <a:p>
            <a:r>
              <a:rPr lang="hu-HU" baseline="0" dirty="0" err="1" smtClean="0"/>
              <a:t>Place</a:t>
            </a:r>
            <a:r>
              <a:rPr lang="hu-HU" baseline="0" dirty="0" smtClean="0"/>
              <a:t> of a </a:t>
            </a:r>
            <a:r>
              <a:rPr lang="hu-HU" baseline="0" dirty="0" err="1" smtClean="0"/>
              <a:t>heart</a:t>
            </a:r>
            <a:r>
              <a:rPr lang="hu-HU" baseline="0" dirty="0" smtClean="0"/>
              <a:t> beat </a:t>
            </a:r>
            <a:r>
              <a:rPr lang="hu-HU" baseline="0" dirty="0" err="1" smtClean="0"/>
              <a:t>belonging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marked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cluster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sequence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heart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beats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The Third International Conference on SOFTWARE, SERVICES &amp; SEMANTIC TECHNOLOGIES</a:t>
            </a:r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5FAD0AB-2EF6-4B4F-8952-D184A81C3533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hu-H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Motiváció!!!</a:t>
            </a:r>
          </a:p>
          <a:p>
            <a:r>
              <a:rPr lang="hu-HU" dirty="0" smtClean="0"/>
              <a:t>Megszerzett</a:t>
            </a:r>
            <a:r>
              <a:rPr lang="hu-HU" baseline="0" dirty="0" smtClean="0"/>
              <a:t> </a:t>
            </a:r>
            <a:r>
              <a:rPr lang="hu-HU" dirty="0" smtClean="0"/>
              <a:t>abszolutórium: 2007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FEA3-FCFF-4482-9E4C-88CA65052A4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038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Előadást is én tartom, és a </a:t>
            </a:r>
            <a:r>
              <a:rPr lang="hu-HU" baseline="0" dirty="0" err="1" smtClean="0"/>
              <a:t>gyakot</a:t>
            </a:r>
            <a:r>
              <a:rPr lang="hu-HU" baseline="0" dirty="0" smtClean="0"/>
              <a:t> is</a:t>
            </a:r>
          </a:p>
          <a:p>
            <a:r>
              <a:rPr lang="hu-HU" baseline="0" dirty="0" smtClean="0"/>
              <a:t>Előfeltételben SQL és </a:t>
            </a:r>
            <a:r>
              <a:rPr lang="hu-HU" baseline="0" dirty="0" err="1" smtClean="0"/>
              <a:t>prog</a:t>
            </a:r>
            <a:r>
              <a:rPr lang="hu-HU" baseline="0" dirty="0" smtClean="0"/>
              <a:t> ismeret</a:t>
            </a:r>
          </a:p>
          <a:p>
            <a:r>
              <a:rPr lang="hu-HU" baseline="0" dirty="0" smtClean="0"/>
              <a:t>összefügg az előadás és a gyakorlat</a:t>
            </a:r>
          </a:p>
          <a:p>
            <a:r>
              <a:rPr lang="hu-HU" baseline="0" dirty="0" smtClean="0"/>
              <a:t>Tematika később, a módszerek után, annak megfelelően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FEA3-FCFF-4482-9E4C-88CA65052A4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7854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pék úgy tanul, hogy süti a kenyeret</a:t>
            </a:r>
          </a:p>
          <a:p>
            <a:r>
              <a:rPr lang="hu-HU" dirty="0" smtClean="0"/>
              <a:t>Matematika</a:t>
            </a:r>
            <a:r>
              <a:rPr lang="hu-HU" baseline="0" dirty="0" smtClean="0"/>
              <a:t> tanár -&gt; a diák oldja az egyenletet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tematika adott</a:t>
            </a:r>
          </a:p>
          <a:p>
            <a:r>
              <a:rPr lang="hu-HU" baseline="0" dirty="0" smtClean="0"/>
              <a:t>Előadás tananyagának sorrendjét úgy alakítani, hogy a hallgatónak az az információ elég legyen</a:t>
            </a:r>
          </a:p>
          <a:p>
            <a:endParaRPr lang="hu-HU" baseline="0" dirty="0" smtClean="0"/>
          </a:p>
          <a:p>
            <a:r>
              <a:rPr lang="hu-HU" baseline="0" dirty="0" smtClean="0"/>
              <a:t>Motiváció: a beadó rendszernél: az aláírás megszerzése 80%-ot meg kell csinálni a feladatokból helyesen</a:t>
            </a:r>
          </a:p>
          <a:p>
            <a:r>
              <a:rPr lang="hu-HU" baseline="0" dirty="0" smtClean="0"/>
              <a:t>Határidő</a:t>
            </a:r>
          </a:p>
          <a:p>
            <a:r>
              <a:rPr lang="hu-HU" baseline="0" dirty="0" smtClean="0"/>
              <a:t>Valóban a hallgató készítette a feladatot?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FEA3-FCFF-4482-9E4C-88CA65052A4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558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Adatbázisban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FEA3-FCFF-4482-9E4C-88CA65052A4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0634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beadó rendszerrel történő önálló munkával</a:t>
            </a:r>
            <a:r>
              <a:rPr lang="hu-HU" baseline="0" dirty="0" smtClean="0"/>
              <a:t> végzett oktatás hatékonyabb-e?</a:t>
            </a:r>
          </a:p>
          <a:p>
            <a:endParaRPr lang="hu-HU" baseline="0" dirty="0" smtClean="0"/>
          </a:p>
          <a:p>
            <a:r>
              <a:rPr lang="hu-HU" dirty="0" smtClean="0"/>
              <a:t>2008/2009/2 más volt</a:t>
            </a:r>
            <a:r>
              <a:rPr lang="hu-HU" baseline="0" dirty="0" smtClean="0"/>
              <a:t> az előadó, 3 oktató tartott gyakorlatot</a:t>
            </a:r>
          </a:p>
          <a:p>
            <a:r>
              <a:rPr lang="hu-HU" baseline="0" dirty="0" smtClean="0"/>
              <a:t>Kiemelt sor: a gyakorlatvezető ugyanaz volt, mint a többinél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FEA3-FCFF-4482-9E4C-88CA65052A4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0935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eredményekből értékeléséhez</a:t>
            </a:r>
            <a:r>
              <a:rPr lang="hu-HU" baseline="0" dirty="0" smtClean="0"/>
              <a:t> nem minden hallgatóval foglalkoztam:</a:t>
            </a:r>
          </a:p>
          <a:p>
            <a:r>
              <a:rPr lang="hu-HU" baseline="0" dirty="0" smtClean="0"/>
              <a:t>akik nem elsőre vették fel a tantárgyat,</a:t>
            </a:r>
          </a:p>
          <a:p>
            <a:r>
              <a:rPr lang="hu-HU" baseline="0" dirty="0" smtClean="0"/>
              <a:t>kedvezményes tanrendesek</a:t>
            </a:r>
          </a:p>
          <a:p>
            <a:r>
              <a:rPr lang="hu-HU" dirty="0" smtClean="0"/>
              <a:t>Vének, és nincs meg</a:t>
            </a:r>
            <a:r>
              <a:rPr lang="hu-HU" baseline="0" dirty="0" smtClean="0"/>
              <a:t> a prog1 és az adatbázis jegyük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DFEA3-FCFF-4482-9E4C-88CA65052A4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3232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FF417A-4350-4BEB-B3A0-4B236E2DEA81}" type="slidenum">
              <a:rPr lang="hu-HU">
                <a:solidFill>
                  <a:prstClr val="black"/>
                </a:solidFill>
              </a:rPr>
              <a:pPr eaLnBrk="1" hangingPunct="1"/>
              <a:t>17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3798FF-3B40-47E2-B104-54247D69ADCC}" type="slidenum">
              <a:rPr lang="hu-HU">
                <a:solidFill>
                  <a:prstClr val="black"/>
                </a:solidFill>
              </a:rPr>
              <a:pPr eaLnBrk="1" hangingPunct="1"/>
              <a:t>18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1BB7F73-1A5A-4CCF-B8DB-42CA13BAACEF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anchor="ctr" anchorCtr="0">
            <a:normAutofit/>
          </a:bodyPr>
          <a:lstStyle/>
          <a:p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Számítógéppel </a:t>
            </a:r>
            <a:r>
              <a:rPr lang="hu-HU" sz="4000" b="1" dirty="0">
                <a:latin typeface="Times New Roman" pitchFamily="18" charset="0"/>
                <a:cs typeface="Times New Roman" pitchFamily="18" charset="0"/>
              </a:rPr>
              <a:t>támogatott </a:t>
            </a: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oktatás és kardiológia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Vágner Anikó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Témavezető: Nyakóné Juhász Katalin †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6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Cikkek, előadások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Software aided teaching of the practical part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of courses about database </a:t>
            </a:r>
            <a:r>
              <a:rPr lang="en-GB" dirty="0" smtClean="0">
                <a:solidFill>
                  <a:schemeClr val="tx1"/>
                </a:solidFill>
              </a:rPr>
              <a:t>systems</a:t>
            </a:r>
            <a:r>
              <a:rPr lang="hu-HU" dirty="0" smtClean="0">
                <a:solidFill>
                  <a:schemeClr val="tx1"/>
                </a:solidFill>
              </a:rPr>
              <a:t> – JITE (</a:t>
            </a:r>
            <a:r>
              <a:rPr lang="en-US" dirty="0">
                <a:solidFill>
                  <a:schemeClr val="tx1"/>
                </a:solidFill>
              </a:rPr>
              <a:t>Journal of Information Technology Education</a:t>
            </a:r>
            <a:r>
              <a:rPr lang="hu-HU" dirty="0" smtClean="0">
                <a:solidFill>
                  <a:schemeClr val="tx1"/>
                </a:solidFill>
              </a:rPr>
              <a:t>)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PL/SQL programozási nyelv szoftverrel támogatott oktatása – „Matematika és Informatika Didaktikai Kutatások” 2013</a:t>
            </a:r>
          </a:p>
          <a:p>
            <a:r>
              <a:rPr lang="hu-HU" dirty="0">
                <a:solidFill>
                  <a:schemeClr val="tx1"/>
                </a:solidFill>
              </a:rPr>
              <a:t>Vágner Anikó: Haladó Adatbázis ismeretek oktatás a Debreceni Egyetem Informatikai Karán, Informatika a Felsőoktatásban, </a:t>
            </a:r>
            <a:r>
              <a:rPr lang="hu-HU" dirty="0" smtClean="0">
                <a:solidFill>
                  <a:schemeClr val="tx1"/>
                </a:solidFill>
              </a:rPr>
              <a:t>2011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31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EKG jelek feldolgozása</a:t>
            </a:r>
            <a:br>
              <a:rPr lang="hu-HU" sz="3600" dirty="0"/>
            </a:b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11</a:t>
            </a:fld>
            <a:endParaRPr lang="hu-HU"/>
          </a:p>
        </p:txBody>
      </p:sp>
      <p:pic>
        <p:nvPicPr>
          <p:cNvPr id="8" name="Kép 7" descr="labtec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32656"/>
            <a:ext cx="1944216" cy="79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EKG felvétel</a:t>
            </a:r>
            <a:endParaRPr lang="en-US" smtClean="0"/>
          </a:p>
        </p:txBody>
      </p:sp>
      <p:pic>
        <p:nvPicPr>
          <p:cNvPr id="4099" name="Tartalom helye 6" descr="pic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8507" y="2129848"/>
            <a:ext cx="7326985" cy="346666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6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Template készítése, klaszterezés</a:t>
            </a:r>
          </a:p>
        </p:txBody>
      </p:sp>
      <p:pic>
        <p:nvPicPr>
          <p:cNvPr id="5123" name="Tartalom helye 5" descr="qrs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928813"/>
            <a:ext cx="4133850" cy="43576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Kép 6" descr="qrs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6063" y="1928813"/>
            <a:ext cx="1762125" cy="192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Kép 7" descr="qrs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373563"/>
            <a:ext cx="1785938" cy="191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Jobbra nyíl 8"/>
          <p:cNvSpPr/>
          <p:nvPr/>
        </p:nvSpPr>
        <p:spPr>
          <a:xfrm rot="19921941">
            <a:off x="4803775" y="3054350"/>
            <a:ext cx="1643063" cy="785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1" name="Jobbra nyíl 10"/>
          <p:cNvSpPr/>
          <p:nvPr/>
        </p:nvSpPr>
        <p:spPr>
          <a:xfrm rot="1658260">
            <a:off x="4803775" y="4551363"/>
            <a:ext cx="1643063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56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Szűrt jelek a klaszterezéshez</a:t>
            </a:r>
          </a:p>
        </p:txBody>
      </p:sp>
      <p:pic>
        <p:nvPicPr>
          <p:cNvPr id="7171" name="Tartalom helye 5" descr="oqrs.png"/>
          <p:cNvPicPr>
            <a:picLocks noGrp="1" noChangeAspect="1"/>
          </p:cNvPicPr>
          <p:nvPr>
            <p:ph idx="1"/>
          </p:nvPr>
        </p:nvPicPr>
        <p:blipFill>
          <a:blip r:embed="rId2"/>
          <a:srcRect b="19220"/>
          <a:stretch>
            <a:fillRect/>
          </a:stretch>
        </p:blipFill>
        <p:spPr>
          <a:xfrm>
            <a:off x="942975" y="1714500"/>
            <a:ext cx="1485900" cy="17891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Kép 6" descr="szqrs.png"/>
          <p:cNvPicPr>
            <a:picLocks noChangeAspect="1"/>
          </p:cNvPicPr>
          <p:nvPr/>
        </p:nvPicPr>
        <p:blipFill>
          <a:blip r:embed="rId3"/>
          <a:srcRect b="19220"/>
          <a:stretch>
            <a:fillRect/>
          </a:stretch>
        </p:blipFill>
        <p:spPr bwMode="auto">
          <a:xfrm>
            <a:off x="3800475" y="1714500"/>
            <a:ext cx="1485900" cy="1789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Kép 8" descr="szelsoertek.png"/>
          <p:cNvPicPr>
            <a:picLocks noChangeAspect="1"/>
          </p:cNvPicPr>
          <p:nvPr/>
        </p:nvPicPr>
        <p:blipFill>
          <a:blip r:embed="rId4"/>
          <a:srcRect b="19220"/>
          <a:stretch>
            <a:fillRect/>
          </a:stretch>
        </p:blipFill>
        <p:spPr bwMode="auto">
          <a:xfrm>
            <a:off x="6715125" y="1714500"/>
            <a:ext cx="1500188" cy="180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Jobbra nyíl 10"/>
          <p:cNvSpPr/>
          <p:nvPr/>
        </p:nvSpPr>
        <p:spPr>
          <a:xfrm>
            <a:off x="2500313" y="2428875"/>
            <a:ext cx="1214437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Jobbra nyíl 11"/>
          <p:cNvSpPr/>
          <p:nvPr/>
        </p:nvSpPr>
        <p:spPr>
          <a:xfrm>
            <a:off x="5429250" y="2428875"/>
            <a:ext cx="121443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Balra nyíl 12"/>
          <p:cNvSpPr/>
          <p:nvPr/>
        </p:nvSpPr>
        <p:spPr>
          <a:xfrm rot="19099488">
            <a:off x="6107113" y="4035425"/>
            <a:ext cx="1477962" cy="7858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7179" name="Szövegdoboz 13"/>
          <p:cNvSpPr txBox="1">
            <a:spLocks noChangeArrowheads="1"/>
          </p:cNvSpPr>
          <p:nvPr/>
        </p:nvSpPr>
        <p:spPr bwMode="auto">
          <a:xfrm>
            <a:off x="2571750" y="214312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mtClean="0">
                <a:solidFill>
                  <a:prstClr val="white"/>
                </a:solidFill>
              </a:rPr>
              <a:t>Szűrés</a:t>
            </a:r>
          </a:p>
        </p:txBody>
      </p:sp>
      <p:sp>
        <p:nvSpPr>
          <p:cNvPr id="7180" name="Szövegdoboz 14"/>
          <p:cNvSpPr txBox="1">
            <a:spLocks noChangeArrowheads="1"/>
          </p:cNvSpPr>
          <p:nvPr/>
        </p:nvSpPr>
        <p:spPr bwMode="auto">
          <a:xfrm>
            <a:off x="5286375" y="2071688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200" smtClean="0">
                <a:solidFill>
                  <a:prstClr val="white"/>
                </a:solidFill>
              </a:rPr>
              <a:t>Szélsőérték keresés</a:t>
            </a:r>
          </a:p>
        </p:txBody>
      </p:sp>
      <p:pic>
        <p:nvPicPr>
          <p:cNvPr id="7181" name="Kép 13" descr="kijelol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4143375"/>
            <a:ext cx="2867025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374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Optics</a:t>
            </a:r>
            <a:endParaRPr lang="en-US" smtClean="0"/>
          </a:p>
        </p:txBody>
      </p:sp>
      <p:pic>
        <p:nvPicPr>
          <p:cNvPr id="16387" name="Tartalom helye 6" descr="WMCap[2]-new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643063"/>
            <a:ext cx="6786563" cy="466883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317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hu-HU" smtClean="0"/>
              <a:t>Rács technika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83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Táblázat 108"/>
          <p:cNvGraphicFramePr>
            <a:graphicFrameLocks noGrp="1"/>
          </p:cNvGraphicFramePr>
          <p:nvPr/>
        </p:nvGraphicFramePr>
        <p:xfrm>
          <a:off x="285750" y="1285875"/>
          <a:ext cx="8572500" cy="52863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8750"/>
                <a:gridCol w="1428750"/>
                <a:gridCol w="1428750"/>
                <a:gridCol w="1428750"/>
                <a:gridCol w="1428750"/>
                <a:gridCol w="1428750"/>
              </a:tblGrid>
              <a:tr h="881063"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3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3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3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3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63"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sz="1800" dirty="0"/>
                    </a:p>
                  </a:txBody>
                  <a:tcPr marL="91439" marR="91439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214313" y="1214438"/>
            <a:ext cx="8715375" cy="5429250"/>
          </a:xfrm>
          <a:prstGeom prst="rect">
            <a:avLst/>
          </a:prstGeom>
          <a:solidFill>
            <a:schemeClr val="bg2">
              <a:alpha val="49804"/>
            </a:schemeClr>
          </a:solidFill>
          <a:ln>
            <a:solidFill>
              <a:srgbClr val="385D8A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76" name="Ellipszis 75"/>
          <p:cNvSpPr/>
          <p:nvPr/>
        </p:nvSpPr>
        <p:spPr>
          <a:xfrm>
            <a:off x="1714500" y="228600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1" name="Ellipszis 80"/>
          <p:cNvSpPr/>
          <p:nvPr/>
        </p:nvSpPr>
        <p:spPr>
          <a:xfrm>
            <a:off x="2000250" y="200025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2" name="Ellipszis 81"/>
          <p:cNvSpPr/>
          <p:nvPr/>
        </p:nvSpPr>
        <p:spPr>
          <a:xfrm>
            <a:off x="1785938" y="2500313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3" name="Ellipszis 82"/>
          <p:cNvSpPr/>
          <p:nvPr/>
        </p:nvSpPr>
        <p:spPr>
          <a:xfrm>
            <a:off x="2071688" y="228600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4" name="Ellipszis 83"/>
          <p:cNvSpPr/>
          <p:nvPr/>
        </p:nvSpPr>
        <p:spPr>
          <a:xfrm>
            <a:off x="2286000" y="2071688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6" name="Ellipszis 85"/>
          <p:cNvSpPr/>
          <p:nvPr/>
        </p:nvSpPr>
        <p:spPr>
          <a:xfrm>
            <a:off x="2428875" y="3500438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7" name="Ellipszis 86"/>
          <p:cNvSpPr/>
          <p:nvPr/>
        </p:nvSpPr>
        <p:spPr>
          <a:xfrm>
            <a:off x="2571750" y="342900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8" name="Ellipszis 87"/>
          <p:cNvSpPr/>
          <p:nvPr/>
        </p:nvSpPr>
        <p:spPr>
          <a:xfrm>
            <a:off x="2786063" y="3500438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89" name="Ellipszis 88"/>
          <p:cNvSpPr/>
          <p:nvPr/>
        </p:nvSpPr>
        <p:spPr>
          <a:xfrm>
            <a:off x="642938" y="3571875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0" name="Ellipszis 89"/>
          <p:cNvSpPr/>
          <p:nvPr/>
        </p:nvSpPr>
        <p:spPr>
          <a:xfrm>
            <a:off x="1428750" y="457200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1" name="Ellipszis 90"/>
          <p:cNvSpPr/>
          <p:nvPr/>
        </p:nvSpPr>
        <p:spPr>
          <a:xfrm>
            <a:off x="2428875" y="3929063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2" name="Ellipszis 91"/>
          <p:cNvSpPr/>
          <p:nvPr/>
        </p:nvSpPr>
        <p:spPr>
          <a:xfrm>
            <a:off x="5786438" y="1571625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3" name="Ellipszis 92"/>
          <p:cNvSpPr/>
          <p:nvPr/>
        </p:nvSpPr>
        <p:spPr>
          <a:xfrm>
            <a:off x="7429500" y="4643438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4" name="Ellipszis 93"/>
          <p:cNvSpPr/>
          <p:nvPr/>
        </p:nvSpPr>
        <p:spPr>
          <a:xfrm>
            <a:off x="6286500" y="1785938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5" name="Ellipszis 94"/>
          <p:cNvSpPr/>
          <p:nvPr/>
        </p:nvSpPr>
        <p:spPr>
          <a:xfrm>
            <a:off x="7715250" y="314325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6" name="Ellipszis 95"/>
          <p:cNvSpPr/>
          <p:nvPr/>
        </p:nvSpPr>
        <p:spPr>
          <a:xfrm>
            <a:off x="7000875" y="4643438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7" name="Ellipszis 96"/>
          <p:cNvSpPr/>
          <p:nvPr/>
        </p:nvSpPr>
        <p:spPr>
          <a:xfrm>
            <a:off x="2143125" y="5857875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8" name="Ellipszis 97"/>
          <p:cNvSpPr/>
          <p:nvPr/>
        </p:nvSpPr>
        <p:spPr>
          <a:xfrm>
            <a:off x="6643688" y="5572125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9" name="Ellipszis 98"/>
          <p:cNvSpPr/>
          <p:nvPr/>
        </p:nvSpPr>
        <p:spPr>
          <a:xfrm>
            <a:off x="7215188" y="428625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0" name="Ellipszis 99"/>
          <p:cNvSpPr/>
          <p:nvPr/>
        </p:nvSpPr>
        <p:spPr>
          <a:xfrm>
            <a:off x="7286625" y="5000625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2" name="Ellipszis 101"/>
          <p:cNvSpPr/>
          <p:nvPr/>
        </p:nvSpPr>
        <p:spPr>
          <a:xfrm>
            <a:off x="7072313" y="571500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3" name="Ellipszis 102"/>
          <p:cNvSpPr/>
          <p:nvPr/>
        </p:nvSpPr>
        <p:spPr>
          <a:xfrm>
            <a:off x="6786563" y="5929313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4" name="Ellipszis 103"/>
          <p:cNvSpPr/>
          <p:nvPr/>
        </p:nvSpPr>
        <p:spPr>
          <a:xfrm>
            <a:off x="6929438" y="5500688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5" name="Ellipszis 104"/>
          <p:cNvSpPr/>
          <p:nvPr/>
        </p:nvSpPr>
        <p:spPr>
          <a:xfrm>
            <a:off x="3357563" y="3500438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6" name="Ellipszis 105"/>
          <p:cNvSpPr/>
          <p:nvPr/>
        </p:nvSpPr>
        <p:spPr>
          <a:xfrm>
            <a:off x="4143375" y="5715000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7" name="Ellipszis 106"/>
          <p:cNvSpPr/>
          <p:nvPr/>
        </p:nvSpPr>
        <p:spPr>
          <a:xfrm>
            <a:off x="7643813" y="4929188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8" name="Ellipszis 107"/>
          <p:cNvSpPr/>
          <p:nvPr/>
        </p:nvSpPr>
        <p:spPr>
          <a:xfrm>
            <a:off x="6143625" y="2357438"/>
            <a:ext cx="285750" cy="285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31" name="Szövegdoboz 30"/>
          <p:cNvSpPr txBox="1">
            <a:spLocks noChangeArrowheads="1"/>
          </p:cNvSpPr>
          <p:nvPr/>
        </p:nvSpPr>
        <p:spPr bwMode="auto">
          <a:xfrm>
            <a:off x="1571625" y="2049463"/>
            <a:ext cx="3571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400" b="1" smtClean="0">
                <a:solidFill>
                  <a:srgbClr val="FF0000"/>
                </a:solidFill>
              </a:rPr>
              <a:t>5</a:t>
            </a:r>
            <a:endParaRPr lang="hu-HU" b="1" smtClean="0">
              <a:solidFill>
                <a:srgbClr val="FF0000"/>
              </a:solidFill>
            </a:endParaRPr>
          </a:p>
        </p:txBody>
      </p:sp>
      <p:sp>
        <p:nvSpPr>
          <p:cNvPr id="33" name="Szövegdoboz 32"/>
          <p:cNvSpPr txBox="1">
            <a:spLocks noChangeArrowheads="1"/>
          </p:cNvSpPr>
          <p:nvPr/>
        </p:nvSpPr>
        <p:spPr bwMode="auto">
          <a:xfrm>
            <a:off x="5857875" y="2000250"/>
            <a:ext cx="3571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400" b="1" smtClean="0">
                <a:solidFill>
                  <a:srgbClr val="FF0000"/>
                </a:solidFill>
              </a:rPr>
              <a:t>3</a:t>
            </a:r>
            <a:endParaRPr lang="hu-HU" b="1" smtClean="0">
              <a:solidFill>
                <a:srgbClr val="FF0000"/>
              </a:solidFill>
            </a:endParaRPr>
          </a:p>
        </p:txBody>
      </p:sp>
      <p:sp>
        <p:nvSpPr>
          <p:cNvPr id="34" name="Szövegdoboz 33"/>
          <p:cNvSpPr txBox="1">
            <a:spLocks noChangeArrowheads="1"/>
          </p:cNvSpPr>
          <p:nvPr/>
        </p:nvSpPr>
        <p:spPr bwMode="auto">
          <a:xfrm>
            <a:off x="142875" y="3786188"/>
            <a:ext cx="3571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400" b="1" smtClean="0">
                <a:solidFill>
                  <a:srgbClr val="FF0000"/>
                </a:solidFill>
              </a:rPr>
              <a:t>1</a:t>
            </a:r>
            <a:endParaRPr lang="hu-HU" b="1" smtClean="0">
              <a:solidFill>
                <a:srgbClr val="FF0000"/>
              </a:solidFill>
            </a:endParaRPr>
          </a:p>
        </p:txBody>
      </p:sp>
      <p:sp>
        <p:nvSpPr>
          <p:cNvPr id="35" name="Szövegdoboz 34"/>
          <p:cNvSpPr txBox="1">
            <a:spLocks noChangeArrowheads="1"/>
          </p:cNvSpPr>
          <p:nvPr/>
        </p:nvSpPr>
        <p:spPr bwMode="auto">
          <a:xfrm>
            <a:off x="3000375" y="3786188"/>
            <a:ext cx="3571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400" b="1" smtClean="0">
                <a:solidFill>
                  <a:srgbClr val="FF0000"/>
                </a:solidFill>
              </a:rPr>
              <a:t>5</a:t>
            </a:r>
            <a:endParaRPr lang="hu-HU" b="1" smtClean="0">
              <a:solidFill>
                <a:srgbClr val="FF0000"/>
              </a:solidFill>
            </a:endParaRPr>
          </a:p>
        </p:txBody>
      </p:sp>
      <p:sp>
        <p:nvSpPr>
          <p:cNvPr id="38" name="Szövegdoboz 37"/>
          <p:cNvSpPr txBox="1">
            <a:spLocks noChangeArrowheads="1"/>
          </p:cNvSpPr>
          <p:nvPr/>
        </p:nvSpPr>
        <p:spPr bwMode="auto">
          <a:xfrm>
            <a:off x="1571625" y="4643438"/>
            <a:ext cx="3571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400" b="1" smtClean="0">
                <a:solidFill>
                  <a:srgbClr val="FF0000"/>
                </a:solidFill>
              </a:rPr>
              <a:t>1</a:t>
            </a:r>
            <a:endParaRPr lang="hu-HU" b="1" smtClean="0">
              <a:solidFill>
                <a:srgbClr val="FF0000"/>
              </a:solidFill>
            </a:endParaRPr>
          </a:p>
        </p:txBody>
      </p:sp>
      <p:sp>
        <p:nvSpPr>
          <p:cNvPr id="39" name="Szövegdoboz 38"/>
          <p:cNvSpPr txBox="1">
            <a:spLocks noChangeArrowheads="1"/>
          </p:cNvSpPr>
          <p:nvPr/>
        </p:nvSpPr>
        <p:spPr bwMode="auto">
          <a:xfrm>
            <a:off x="7286625" y="2919413"/>
            <a:ext cx="3571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400" b="1" smtClean="0">
                <a:solidFill>
                  <a:srgbClr val="FF0000"/>
                </a:solidFill>
              </a:rPr>
              <a:t>1</a:t>
            </a:r>
            <a:endParaRPr lang="hu-HU" b="1" smtClean="0">
              <a:solidFill>
                <a:srgbClr val="FF0000"/>
              </a:solidFill>
            </a:endParaRPr>
          </a:p>
        </p:txBody>
      </p:sp>
      <p:sp>
        <p:nvSpPr>
          <p:cNvPr id="40" name="Szövegdoboz 39"/>
          <p:cNvSpPr txBox="1">
            <a:spLocks noChangeArrowheads="1"/>
          </p:cNvSpPr>
          <p:nvPr/>
        </p:nvSpPr>
        <p:spPr bwMode="auto">
          <a:xfrm>
            <a:off x="1571625" y="5591175"/>
            <a:ext cx="3571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400" b="1" smtClean="0">
                <a:solidFill>
                  <a:srgbClr val="FF0000"/>
                </a:solidFill>
              </a:rPr>
              <a:t>1</a:t>
            </a:r>
            <a:endParaRPr lang="hu-HU" b="1" smtClean="0">
              <a:solidFill>
                <a:srgbClr val="FF0000"/>
              </a:solidFill>
            </a:endParaRPr>
          </a:p>
        </p:txBody>
      </p:sp>
      <p:sp>
        <p:nvSpPr>
          <p:cNvPr id="41" name="Szövegdoboz 40"/>
          <p:cNvSpPr txBox="1">
            <a:spLocks noChangeArrowheads="1"/>
          </p:cNvSpPr>
          <p:nvPr/>
        </p:nvSpPr>
        <p:spPr bwMode="auto">
          <a:xfrm>
            <a:off x="4429125" y="5559425"/>
            <a:ext cx="3571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400" b="1" smtClean="0">
                <a:solidFill>
                  <a:srgbClr val="FF0000"/>
                </a:solidFill>
              </a:rPr>
              <a:t>1</a:t>
            </a:r>
            <a:endParaRPr lang="hu-HU" b="1" smtClean="0">
              <a:solidFill>
                <a:srgbClr val="FF0000"/>
              </a:solidFill>
            </a:endParaRPr>
          </a:p>
        </p:txBody>
      </p:sp>
      <p:sp>
        <p:nvSpPr>
          <p:cNvPr id="42" name="Szövegdoboz 41"/>
          <p:cNvSpPr txBox="1">
            <a:spLocks noChangeArrowheads="1"/>
          </p:cNvSpPr>
          <p:nvPr/>
        </p:nvSpPr>
        <p:spPr bwMode="auto">
          <a:xfrm>
            <a:off x="7286625" y="5557838"/>
            <a:ext cx="3571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400" b="1" smtClean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Szövegdoboz 42"/>
          <p:cNvSpPr txBox="1">
            <a:spLocks noChangeArrowheads="1"/>
          </p:cNvSpPr>
          <p:nvPr/>
        </p:nvSpPr>
        <p:spPr bwMode="auto">
          <a:xfrm>
            <a:off x="7286625" y="4633913"/>
            <a:ext cx="3571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400" b="1" smtClean="0">
                <a:solidFill>
                  <a:srgbClr val="FF0000"/>
                </a:solidFill>
              </a:rPr>
              <a:t>5</a:t>
            </a:r>
            <a:endParaRPr lang="hu-HU" b="1" smtClean="0">
              <a:solidFill>
                <a:srgbClr val="FF0000"/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14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116 L -0.01563 -0.032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157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4723 0.01042 " pathEditMode="relative" ptsTypes="AA">
                                      <p:cBhvr>
                                        <p:cTn id="1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2587 -0.0638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-31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2.59259E-6 L -0.05504 -0.03148 " pathEditMode="relative" ptsTypes="AA">
                                      <p:cBhvr>
                                        <p:cTn id="1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1.11111E-6 L -0.07865 -1.11111E-6 " pathEditMode="relative" ptsTypes="AA">
                                      <p:cBhvr>
                                        <p:cTn id="2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-0.05503 0.03171 " pathEditMode="relative" ptsTypes="AA">
                                      <p:cBhvr>
                                        <p:cTn id="2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158 0.01065 " pathEditMode="relative" ptsTypes="AA">
                                      <p:cBhvr>
                                        <p:cTn id="2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6302 -0.02083 " pathEditMode="relative" ptsTypes="AA">
                                      <p:cBhvr>
                                        <p:cTn id="2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3 L -0.04028 0.04236 " pathEditMode="relative" ptsTypes="AA">
                                      <p:cBhvr>
                                        <p:cTn id="2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02361 0.04213 " pathEditMode="relative" ptsTypes="AA">
                                      <p:cBhvr>
                                        <p:cTn id="3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4566 0.0527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263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06128 -0.0372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87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77778E-6 L 0.03142 -0.02084 " pathEditMode="relative" ptsTypes="AA">
                                      <p:cBhvr>
                                        <p:cTn id="37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148E-6 L 0.06302 0.04213 " pathEditMode="relative" ptsTypes="AA">
                                      <p:cBhvr>
                                        <p:cTn id="3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0.03159 -0.05254 " pathEditMode="relative" ptsTypes="AA">
                                      <p:cBhvr>
                                        <p:cTn id="4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85185E-6 L -0.04721 0.03171 " pathEditMode="relative" ptsTypes="AA">
                                      <p:cBhvr>
                                        <p:cTn id="4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33333E-6 L 0.00781 0.06319 " pathEditMode="relative" ptsTypes="AA">
                                      <p:cBhvr>
                                        <p:cTn id="4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1.48148E-6 L -0.04739 -0.03149 " pathEditMode="relative" ptsTypes="AA">
                                      <p:cBhvr>
                                        <p:cTn id="4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7037E-7 L -0.0158 -3.7037E-7 " pathEditMode="relative" ptsTypes="AA">
                                      <p:cBhvr>
                                        <p:cTn id="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7 L 0.03142 -3.7037E-7 " pathEditMode="relative" ptsTypes="AA">
                                      <p:cBhvr>
                                        <p:cTn id="5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00781 0.05255 " pathEditMode="relative" ptsTypes="AA">
                                      <p:cBhvr>
                                        <p:cTn id="53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-0.05254 " pathEditMode="relative" ptsTypes="AA">
                                      <p:cBhvr>
                                        <p:cTn id="5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14815E-6 L -0.03941 -0.04189 " pathEditMode="relative" ptsTypes="AA">
                                      <p:cBhvr>
                                        <p:cTn id="57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40741E-7 L 0.05504 -0.05232 " pathEditMode="relative" ptsTypes="AA">
                                      <p:cBhvr>
                                        <p:cTn id="5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77778E-6 L 0.02361 -0.02084 " pathEditMode="relative" ptsTypes="AA">
                                      <p:cBhvr>
                                        <p:cTn id="6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2963E-6 L 0.03923 0.01064 " pathEditMode="relative" ptsTypes="AA">
                                      <p:cBhvr>
                                        <p:cTn id="6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0.07083 2.22222E-6 " pathEditMode="relative" ptsTypes="AA">
                                      <p:cBhvr>
                                        <p:cTn id="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1" grpId="0" animBg="1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31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Grafikus megjelenítés</a:t>
            </a:r>
          </a:p>
        </p:txBody>
      </p:sp>
      <p:pic>
        <p:nvPicPr>
          <p:cNvPr id="6" name="Tartalom helye 5" descr="ful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88" y="1643063"/>
            <a:ext cx="6110287" cy="47148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29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Automatikus klaszterezés</a:t>
            </a:r>
            <a:endParaRPr lang="en-US" smtClean="0"/>
          </a:p>
        </p:txBody>
      </p:sp>
      <p:pic>
        <p:nvPicPr>
          <p:cNvPr id="23557" name="Kép 6" descr="telj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44650"/>
            <a:ext cx="6143625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551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Témák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 PL/SQL programozás szoftverrel támogatott oktatása</a:t>
            </a:r>
          </a:p>
          <a:p>
            <a:r>
              <a:rPr lang="hu-HU" dirty="0">
                <a:solidFill>
                  <a:schemeClr val="tx1"/>
                </a:solidFill>
              </a:rPr>
              <a:t>EKG jelek feldolgozása</a:t>
            </a:r>
          </a:p>
          <a:p>
            <a:r>
              <a:rPr lang="hu-HU" dirty="0">
                <a:solidFill>
                  <a:schemeClr val="tx1"/>
                </a:solidFill>
              </a:rPr>
              <a:t>OPTICS klaszterező algoritmus hatékonysági vizsgálata</a:t>
            </a:r>
          </a:p>
          <a:p>
            <a:r>
              <a:rPr lang="hu-HU" dirty="0">
                <a:solidFill>
                  <a:schemeClr val="tx1"/>
                </a:solidFill>
              </a:rPr>
              <a:t>Vérnyomásmérés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987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Megjelenítés</a:t>
            </a:r>
            <a:endParaRPr lang="hu-HU" dirty="0"/>
          </a:p>
        </p:txBody>
      </p:sp>
      <p:pic>
        <p:nvPicPr>
          <p:cNvPr id="7" name="Tartalom helye 6" descr="vis_klaszter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70100" y="1600200"/>
            <a:ext cx="7603799" cy="4525963"/>
          </a:xfrm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449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Cikkek, előadások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>
                <a:solidFill>
                  <a:schemeClr val="tx1"/>
                </a:solidFill>
              </a:rPr>
              <a:t>Anikó Vágner, László Farkas, István Juhász: </a:t>
            </a:r>
            <a:r>
              <a:rPr lang="hu-HU" sz="2000" dirty="0" err="1">
                <a:solidFill>
                  <a:schemeClr val="tx1"/>
                </a:solidFill>
              </a:rPr>
              <a:t>Clustering</a:t>
            </a:r>
            <a:r>
              <a:rPr lang="hu-HU" sz="2000" dirty="0">
                <a:solidFill>
                  <a:schemeClr val="tx1"/>
                </a:solidFill>
              </a:rPr>
              <a:t> an </a:t>
            </a:r>
            <a:r>
              <a:rPr lang="hu-HU" sz="2000" dirty="0" err="1">
                <a:solidFill>
                  <a:schemeClr val="tx1"/>
                </a:solidFill>
              </a:rPr>
              <a:t>Visualization</a:t>
            </a:r>
            <a:r>
              <a:rPr lang="hu-HU" sz="2000" dirty="0">
                <a:solidFill>
                  <a:schemeClr val="tx1"/>
                </a:solidFill>
              </a:rPr>
              <a:t> of ECG </a:t>
            </a:r>
            <a:r>
              <a:rPr lang="hu-HU" sz="2000" dirty="0" err="1">
                <a:solidFill>
                  <a:schemeClr val="tx1"/>
                </a:solidFill>
              </a:rPr>
              <a:t>signals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in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Darina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Dicheva</a:t>
            </a:r>
            <a:r>
              <a:rPr lang="hu-HU" sz="2000" dirty="0">
                <a:solidFill>
                  <a:schemeClr val="tx1"/>
                </a:solidFill>
              </a:rPr>
              <a:t>, </a:t>
            </a:r>
            <a:r>
              <a:rPr lang="hu-HU" sz="2000" dirty="0" err="1">
                <a:solidFill>
                  <a:schemeClr val="tx1"/>
                </a:solidFill>
              </a:rPr>
              <a:t>Zdravko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Markov</a:t>
            </a:r>
            <a:r>
              <a:rPr lang="hu-HU" sz="2000" dirty="0">
                <a:solidFill>
                  <a:schemeClr val="tx1"/>
                </a:solidFill>
              </a:rPr>
              <a:t>, Eliza </a:t>
            </a:r>
            <a:r>
              <a:rPr lang="hu-HU" sz="2000" dirty="0" err="1">
                <a:solidFill>
                  <a:schemeClr val="tx1"/>
                </a:solidFill>
              </a:rPr>
              <a:t>Stefanova</a:t>
            </a:r>
            <a:r>
              <a:rPr lang="hu-HU" sz="2000" dirty="0">
                <a:solidFill>
                  <a:schemeClr val="tx1"/>
                </a:solidFill>
              </a:rPr>
              <a:t>(</a:t>
            </a:r>
            <a:r>
              <a:rPr lang="hu-HU" sz="2000" dirty="0" err="1">
                <a:solidFill>
                  <a:schemeClr val="tx1"/>
                </a:solidFill>
              </a:rPr>
              <a:t>Eds</a:t>
            </a:r>
            <a:r>
              <a:rPr lang="hu-HU" sz="2000" dirty="0">
                <a:solidFill>
                  <a:schemeClr val="tx1"/>
                </a:solidFill>
              </a:rPr>
              <a:t>.) </a:t>
            </a:r>
            <a:r>
              <a:rPr lang="hu-HU" sz="2000" dirty="0" err="1">
                <a:solidFill>
                  <a:schemeClr val="tx1"/>
                </a:solidFill>
              </a:rPr>
              <a:t>Third</a:t>
            </a:r>
            <a:r>
              <a:rPr lang="hu-HU" sz="2000" dirty="0">
                <a:solidFill>
                  <a:schemeClr val="tx1"/>
                </a:solidFill>
              </a:rPr>
              <a:t> International </a:t>
            </a:r>
            <a:r>
              <a:rPr lang="hu-HU" sz="2000" dirty="0" err="1">
                <a:solidFill>
                  <a:schemeClr val="tx1"/>
                </a:solidFill>
              </a:rPr>
              <a:t>Conference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on</a:t>
            </a:r>
            <a:r>
              <a:rPr lang="hu-HU" sz="2000" dirty="0">
                <a:solidFill>
                  <a:schemeClr val="tx1"/>
                </a:solidFill>
              </a:rPr>
              <a:t> Software, </a:t>
            </a:r>
            <a:r>
              <a:rPr lang="hu-HU" sz="2000" dirty="0" err="1">
                <a:solidFill>
                  <a:schemeClr val="tx1"/>
                </a:solidFill>
              </a:rPr>
              <a:t>Services</a:t>
            </a:r>
            <a:r>
              <a:rPr lang="hu-HU" sz="2000" dirty="0">
                <a:solidFill>
                  <a:schemeClr val="tx1"/>
                </a:solidFill>
              </a:rPr>
              <a:t> and </a:t>
            </a:r>
            <a:r>
              <a:rPr lang="hu-HU" sz="2000" dirty="0" err="1">
                <a:solidFill>
                  <a:schemeClr val="tx1"/>
                </a:solidFill>
              </a:rPr>
              <a:t>Semantic</a:t>
            </a:r>
            <a:r>
              <a:rPr lang="hu-HU" sz="2000" dirty="0">
                <a:solidFill>
                  <a:schemeClr val="tx1"/>
                </a:solidFill>
              </a:rPr>
              <a:t> Technologies - S3T 2011, </a:t>
            </a:r>
            <a:r>
              <a:rPr lang="hu-HU" sz="2000" dirty="0" err="1">
                <a:solidFill>
                  <a:schemeClr val="tx1"/>
                </a:solidFill>
              </a:rPr>
              <a:t>Advances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in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Inteligent</a:t>
            </a:r>
            <a:r>
              <a:rPr lang="hu-HU" sz="2000" dirty="0">
                <a:solidFill>
                  <a:schemeClr val="tx1"/>
                </a:solidFill>
              </a:rPr>
              <a:t> and </a:t>
            </a:r>
            <a:r>
              <a:rPr lang="hu-HU" sz="2000" dirty="0" err="1">
                <a:solidFill>
                  <a:schemeClr val="tx1"/>
                </a:solidFill>
              </a:rPr>
              <a:t>Soft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Computing</a:t>
            </a:r>
            <a:r>
              <a:rPr lang="hu-HU" sz="2000" dirty="0">
                <a:solidFill>
                  <a:schemeClr val="tx1"/>
                </a:solidFill>
              </a:rPr>
              <a:t> 101, pp 47-51. Springer, 2011 (referált)</a:t>
            </a:r>
            <a:endParaRPr lang="hu-HU" sz="2000" dirty="0" smtClean="0">
              <a:solidFill>
                <a:schemeClr val="tx1"/>
              </a:solidFill>
            </a:endParaRPr>
          </a:p>
          <a:p>
            <a:r>
              <a:rPr lang="hu-HU" sz="2000" dirty="0">
                <a:solidFill>
                  <a:schemeClr val="tx1"/>
                </a:solidFill>
              </a:rPr>
              <a:t>Anikó Vágner, István Juhász, József </a:t>
            </a:r>
            <a:r>
              <a:rPr lang="hu-HU" sz="2000" dirty="0" err="1">
                <a:solidFill>
                  <a:schemeClr val="tx1"/>
                </a:solidFill>
              </a:rPr>
              <a:t>Kuk</a:t>
            </a:r>
            <a:r>
              <a:rPr lang="hu-HU" sz="2000" dirty="0">
                <a:solidFill>
                  <a:schemeClr val="tx1"/>
                </a:solidFill>
              </a:rPr>
              <a:t>, Ádám Balázs: </a:t>
            </a:r>
            <a:r>
              <a:rPr lang="hu-HU" sz="2000" dirty="0" err="1">
                <a:solidFill>
                  <a:schemeClr val="tx1"/>
                </a:solidFill>
              </a:rPr>
              <a:t>Clustering</a:t>
            </a:r>
            <a:r>
              <a:rPr lang="hu-HU" sz="2000" dirty="0">
                <a:solidFill>
                  <a:schemeClr val="tx1"/>
                </a:solidFill>
              </a:rPr>
              <a:t> of ECG </a:t>
            </a:r>
            <a:r>
              <a:rPr lang="hu-HU" sz="2000" dirty="0" err="1">
                <a:solidFill>
                  <a:schemeClr val="tx1"/>
                </a:solidFill>
              </a:rPr>
              <a:t>Signals</a:t>
            </a:r>
            <a:r>
              <a:rPr lang="hu-HU" sz="2000" dirty="0">
                <a:solidFill>
                  <a:schemeClr val="tx1"/>
                </a:solidFill>
              </a:rPr>
              <a:t>, International </a:t>
            </a:r>
            <a:r>
              <a:rPr lang="hu-HU" sz="2000" dirty="0" err="1">
                <a:solidFill>
                  <a:schemeClr val="tx1"/>
                </a:solidFill>
              </a:rPr>
              <a:t>Conference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on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Applied</a:t>
            </a:r>
            <a:r>
              <a:rPr lang="hu-HU" sz="2000" dirty="0">
                <a:solidFill>
                  <a:schemeClr val="tx1"/>
                </a:solidFill>
              </a:rPr>
              <a:t> </a:t>
            </a:r>
            <a:r>
              <a:rPr lang="hu-HU" sz="2000" dirty="0" err="1">
                <a:solidFill>
                  <a:schemeClr val="tx1"/>
                </a:solidFill>
              </a:rPr>
              <a:t>Informatics</a:t>
            </a:r>
            <a:r>
              <a:rPr lang="hu-HU" sz="2000" dirty="0">
                <a:solidFill>
                  <a:schemeClr val="tx1"/>
                </a:solidFill>
              </a:rPr>
              <a:t>, Eger, 2011</a:t>
            </a:r>
          </a:p>
          <a:p>
            <a:r>
              <a:rPr lang="hu-HU" sz="2000" dirty="0" smtClean="0">
                <a:solidFill>
                  <a:schemeClr val="tx1"/>
                </a:solidFill>
              </a:rPr>
              <a:t>Juhász </a:t>
            </a:r>
            <a:r>
              <a:rPr lang="hu-HU" sz="2000" dirty="0">
                <a:solidFill>
                  <a:schemeClr val="tx1"/>
                </a:solidFill>
              </a:rPr>
              <a:t>István, Vágner Anikó, Balázs Ádám, </a:t>
            </a:r>
            <a:r>
              <a:rPr lang="hu-HU" sz="2000" dirty="0" err="1">
                <a:solidFill>
                  <a:schemeClr val="tx1"/>
                </a:solidFill>
              </a:rPr>
              <a:t>Kuk</a:t>
            </a:r>
            <a:r>
              <a:rPr lang="hu-HU" sz="2000" dirty="0">
                <a:solidFill>
                  <a:schemeClr val="tx1"/>
                </a:solidFill>
              </a:rPr>
              <a:t> József: QRS </a:t>
            </a:r>
            <a:r>
              <a:rPr lang="hu-HU" sz="2000" dirty="0" err="1">
                <a:solidFill>
                  <a:schemeClr val="tx1"/>
                </a:solidFill>
              </a:rPr>
              <a:t>template</a:t>
            </a:r>
            <a:r>
              <a:rPr lang="hu-HU" sz="2000" dirty="0">
                <a:solidFill>
                  <a:schemeClr val="tx1"/>
                </a:solidFill>
              </a:rPr>
              <a:t> készítése hosszúidejű EKG vizsgálatokhoz, Kardiológiai termékekben használható kiértékelő algoritmusok kutatása és fejlesztése, konferencia nap, Debrecen, 2009. december 12</a:t>
            </a:r>
            <a:r>
              <a:rPr lang="hu-HU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45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3600" dirty="0"/>
              <a:t>OPTICS klaszterező algoritmus hatékonysági </a:t>
            </a:r>
            <a:r>
              <a:rPr lang="hu-HU" sz="3600" dirty="0" smtClean="0"/>
              <a:t>vizsgálata</a:t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 smtClean="0"/>
              <a:t/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803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Vérnyomásmérés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23</a:t>
            </a:fld>
            <a:endParaRPr lang="hu-HU"/>
          </a:p>
        </p:txBody>
      </p:sp>
      <p:pic>
        <p:nvPicPr>
          <p:cNvPr id="8" name="Kép 7" descr="labtech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32656"/>
            <a:ext cx="1944216" cy="79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eredeti jel</a:t>
            </a:r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8" y="2420888"/>
            <a:ext cx="9063261" cy="2880320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20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pass</a:t>
            </a:r>
            <a:r>
              <a:rPr lang="hu-HU" dirty="0" smtClean="0"/>
              <a:t> –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pass</a:t>
            </a:r>
            <a:r>
              <a:rPr lang="hu-HU" dirty="0" smtClean="0"/>
              <a:t> szűrő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25</a:t>
            </a:fld>
            <a:endParaRPr lang="hu-HU"/>
          </a:p>
        </p:txBody>
      </p:sp>
      <p:pic>
        <p:nvPicPr>
          <p:cNvPr id="14" name="Tartalom helye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" y="2420888"/>
            <a:ext cx="8995627" cy="2880320"/>
          </a:xfrm>
        </p:spPr>
      </p:pic>
    </p:spTree>
    <p:extLst>
      <p:ext uri="{BB962C8B-B14F-4D97-AF65-F5344CB8AC3E}">
        <p14:creationId xmlns:p14="http://schemas.microsoft.com/office/powerpoint/2010/main" val="9652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Hisztogram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26</a:t>
            </a:fld>
            <a:endParaRPr lang="hu-HU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18" y="2060848"/>
            <a:ext cx="8750369" cy="3618979"/>
          </a:xfrm>
        </p:spPr>
      </p:pic>
    </p:spTree>
    <p:extLst>
      <p:ext uri="{BB962C8B-B14F-4D97-AF65-F5344CB8AC3E}">
        <p14:creationId xmlns:p14="http://schemas.microsoft.com/office/powerpoint/2010/main" val="9332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Görbeillesztés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81402"/>
            <a:ext cx="8712968" cy="3593255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5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1" y="332656"/>
            <a:ext cx="9085099" cy="5802527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28</a:t>
            </a:fld>
            <a:endParaRPr lang="hu-HU"/>
          </a:p>
        </p:txBody>
      </p:sp>
      <p:sp>
        <p:nvSpPr>
          <p:cNvPr id="8" name="AutoShape 2" descr="https://domino.inf.unideb.hu/mail/VagnerAniko.nsf/0/64290AC5C31E97CF47B56685917C63D1/$File/capture-20130309-194634.png?OpenElement&amp;FileName=capture-20130309-194634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75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v</a:t>
            </a:r>
            <a:r>
              <a:rPr lang="hu-HU" dirty="0" err="1" smtClean="0"/>
              <a:t>agner.aniko</a:t>
            </a:r>
            <a:r>
              <a:rPr lang="hu-HU" dirty="0" smtClean="0"/>
              <a:t>@</a:t>
            </a:r>
            <a:r>
              <a:rPr lang="hu-HU" dirty="0" err="1" smtClean="0"/>
              <a:t>inf.unideb.hu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2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 PL/SQL programozás szoftverrel támogatott </a:t>
            </a:r>
            <a:r>
              <a:rPr lang="hu-HU" sz="3600" dirty="0" smtClean="0"/>
              <a:t>oktatása</a:t>
            </a:r>
            <a:br>
              <a:rPr lang="hu-HU" sz="3600" dirty="0" smtClean="0"/>
            </a:b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9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Haladó DBMS 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Programtervező Informatikus </a:t>
            </a:r>
            <a:r>
              <a:rPr lang="hu-HU" dirty="0" err="1" smtClean="0">
                <a:solidFill>
                  <a:schemeClr val="tx1"/>
                </a:solidFill>
              </a:rPr>
              <a:t>BSc</a:t>
            </a:r>
            <a:r>
              <a:rPr lang="hu-HU" dirty="0" smtClean="0">
                <a:solidFill>
                  <a:schemeClr val="tx1"/>
                </a:solidFill>
              </a:rPr>
              <a:t> hallgatók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Előfeltételei: Adatbázisrendszerek és Programozás 1 </a:t>
            </a:r>
          </a:p>
          <a:p>
            <a:r>
              <a:rPr lang="hu-HU" dirty="0">
                <a:solidFill>
                  <a:schemeClr val="tx1"/>
                </a:solidFill>
              </a:rPr>
              <a:t>H</a:t>
            </a:r>
            <a:r>
              <a:rPr lang="hu-HU" dirty="0" smtClean="0">
                <a:solidFill>
                  <a:schemeClr val="tx1"/>
                </a:solidFill>
              </a:rPr>
              <a:t>eti 2 óra előadás és 2 óra laborgyakorlat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tantárgy témája: haladó SQL ismeretek és a PL/SQL programozási nyelv megismerése Oracle környezetben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32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oktatási módszerek a laborgyakorlaton</a:t>
            </a: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„Hagyományos”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820688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Beadó rendszerrel támogatott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13"/>
          </p:nvPr>
        </p:nvSpPr>
        <p:spPr>
          <a:xfrm>
            <a:off x="457200" y="2492896"/>
            <a:ext cx="4041648" cy="3024336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Oktató a táblánál vagy a projektornál dolgozik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hallgató keveset szól az órán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Csak a számonkérésnél van visszajelzés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sz="quarter" idx="14"/>
          </p:nvPr>
        </p:nvSpPr>
        <p:spPr>
          <a:xfrm>
            <a:off x="4672584" y="2492897"/>
            <a:ext cx="4041648" cy="2952328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Az oktató feladatokat ad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hallgató megoldja, beadja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Az oktató ellenőrzi a megoldást és megjegyzést fűz hozzá</a:t>
            </a:r>
          </a:p>
          <a:p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1619672" y="5949280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 a motiváció?</a:t>
            </a:r>
            <a:endParaRPr lang="hu-H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183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  <p:bldP spid="9" grpId="0" build="p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beadó rendszer</a:t>
            </a:r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tx1"/>
                </a:solidFill>
              </a:rPr>
              <a:t>PL/SQL és SQL-&gt; Adatbázis-kezelő rendszer és adatbázis használata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feladatokat az adatbázisban kapják meg a hallgatók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feladatok megoldását az adatbázisba kell feltölteniük a hallgatóknak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Visszajelzést kapnak az adatbázisban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Szintaktikai ellenőrzés, határidő ellenőrzése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hallgató a saját megoldásait és a visszajelzéseket vissza tudja keresni az adatbázisból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tanári munka megkönnyítésére szoftver</a:t>
            </a:r>
          </a:p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35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Előző évek eredményei</a:t>
            </a: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847921"/>
              </p:ext>
            </p:extLst>
          </p:nvPr>
        </p:nvGraphicFramePr>
        <p:xfrm>
          <a:off x="467544" y="2204864"/>
          <a:ext cx="8229600" cy="36576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200" smtClean="0">
                          <a:solidFill>
                            <a:schemeClr val="tx1"/>
                          </a:solidFill>
                        </a:rPr>
                        <a:t>Félév</a:t>
                      </a:r>
                      <a:endParaRPr lang="hu-HU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Beadó rendszer használata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Csoportok száma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Hallgatók száma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Aláírást szerzett (%)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2008/2009/2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nem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62,94%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63,63%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200" smtClean="0">
                          <a:solidFill>
                            <a:schemeClr val="tx1"/>
                          </a:solidFill>
                        </a:rPr>
                        <a:t>2009/2010/2</a:t>
                      </a:r>
                      <a:endParaRPr lang="hu-HU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igen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92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53,26%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2010/2011/2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igen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chemeClr val="tx1"/>
                          </a:solidFill>
                        </a:rPr>
                        <a:t>63,63%</a:t>
                      </a:r>
                      <a:endParaRPr lang="hu-HU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200" smtClean="0">
                          <a:solidFill>
                            <a:srgbClr val="FF0000"/>
                          </a:solidFill>
                        </a:rPr>
                        <a:t>2011/2012/2</a:t>
                      </a:r>
                      <a:endParaRPr lang="hu-HU" sz="2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rgbClr val="FF0000"/>
                          </a:solidFill>
                        </a:rPr>
                        <a:t>igen</a:t>
                      </a:r>
                      <a:endParaRPr lang="hu-H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hu-H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rgbClr val="FF0000"/>
                          </a:solidFill>
                        </a:rPr>
                        <a:t>36</a:t>
                      </a:r>
                      <a:endParaRPr lang="hu-H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rgbClr val="FF0000"/>
                          </a:solidFill>
                        </a:rPr>
                        <a:t>55,55%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sz="2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rgbClr val="FF0000"/>
                          </a:solidFill>
                        </a:rPr>
                        <a:t>nem</a:t>
                      </a:r>
                      <a:endParaRPr lang="hu-H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hu-HU" sz="2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>
                          <a:solidFill>
                            <a:srgbClr val="FF0000"/>
                          </a:solidFill>
                        </a:rPr>
                        <a:t>48,15%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508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2011/2012 2. félév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067888"/>
              </p:ext>
            </p:extLst>
          </p:nvPr>
        </p:nvGraphicFramePr>
        <p:xfrm>
          <a:off x="539552" y="1988840"/>
          <a:ext cx="8075240" cy="338651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023597"/>
                <a:gridCol w="1131941"/>
                <a:gridCol w="919702"/>
              </a:tblGrid>
              <a:tr h="4381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u="none" strike="noStrike" dirty="0" smtClean="0">
                          <a:effectLst/>
                        </a:rPr>
                        <a:t>Beadó rendszer használata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b="0" dirty="0" smtClean="0"/>
                        <a:t>nem</a:t>
                      </a:r>
                      <a:endParaRPr lang="hu-HU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b="0" dirty="0" smtClean="0"/>
                        <a:t>igen</a:t>
                      </a:r>
                      <a:endParaRPr lang="hu-HU" sz="2200" b="0" dirty="0"/>
                    </a:p>
                  </a:txBody>
                  <a:tcPr/>
                </a:tc>
              </a:tr>
              <a:tr h="479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u="none" strike="noStrike" dirty="0" smtClean="0">
                          <a:effectLst/>
                        </a:rPr>
                        <a:t>Hallgatók száma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23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25</a:t>
                      </a:r>
                      <a:endParaRPr lang="hu-HU" sz="2200" dirty="0"/>
                    </a:p>
                  </a:txBody>
                  <a:tcPr/>
                </a:tc>
              </a:tr>
              <a:tr h="414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u="none" strike="noStrike" dirty="0" smtClean="0">
                          <a:effectLst/>
                        </a:rPr>
                        <a:t>Aláírást szerzett (%)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0,48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0,56</a:t>
                      </a:r>
                      <a:endParaRPr lang="hu-HU" sz="2200" dirty="0"/>
                    </a:p>
                  </a:txBody>
                  <a:tcPr/>
                </a:tc>
              </a:tr>
              <a:tr h="4058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u="none" strike="noStrike" dirty="0" smtClean="0">
                          <a:effectLst/>
                        </a:rPr>
                        <a:t>Programozás 1</a:t>
                      </a:r>
                      <a:r>
                        <a:rPr lang="hu-HU" sz="2200" b="1" u="none" strike="noStrike" baseline="0" dirty="0" smtClean="0">
                          <a:effectLst/>
                        </a:rPr>
                        <a:t> tantárgy jegyeinek átlaga</a:t>
                      </a:r>
                      <a:endParaRPr lang="hu-HU" sz="2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2,65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2,96</a:t>
                      </a:r>
                      <a:endParaRPr lang="hu-HU" sz="2200" dirty="0"/>
                    </a:p>
                  </a:txBody>
                  <a:tcPr/>
                </a:tc>
              </a:tr>
              <a:tr h="414349">
                <a:tc>
                  <a:txBody>
                    <a:bodyPr/>
                    <a:lstStyle/>
                    <a:p>
                      <a:pPr algn="l" fontAlgn="b"/>
                      <a:r>
                        <a:rPr lang="hu-HU" sz="2200" b="1" u="none" strike="noStrike" dirty="0" smtClean="0">
                          <a:effectLst/>
                        </a:rPr>
                        <a:t>Adatbázisrendszerek tantárgy jegyeinek átlaga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2,82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3,16</a:t>
                      </a:r>
                      <a:endParaRPr lang="hu-HU" sz="2200" dirty="0"/>
                    </a:p>
                  </a:txBody>
                  <a:tcPr/>
                </a:tc>
              </a:tr>
              <a:tr h="414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u="none" strike="noStrike" dirty="0" smtClean="0">
                          <a:effectLst/>
                        </a:rPr>
                        <a:t>Utolsó félév átlagainak</a:t>
                      </a:r>
                      <a:r>
                        <a:rPr lang="hu-HU" sz="2200" b="1" u="none" strike="noStrike" baseline="0" dirty="0" smtClean="0">
                          <a:effectLst/>
                        </a:rPr>
                        <a:t> átlaga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3,11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3,28</a:t>
                      </a:r>
                      <a:endParaRPr lang="hu-HU" sz="2200" dirty="0"/>
                    </a:p>
                  </a:txBody>
                  <a:tcPr/>
                </a:tc>
              </a:tr>
              <a:tr h="414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b="1" u="none" strike="noStrike" dirty="0" smtClean="0">
                          <a:effectLst/>
                        </a:rPr>
                        <a:t>Utolsó félév kreditindexeinek átlaga</a:t>
                      </a:r>
                      <a:endParaRPr lang="hu-HU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2,15</a:t>
                      </a:r>
                      <a:endParaRPr lang="hu-H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2,17</a:t>
                      </a:r>
                      <a:endParaRPr lang="hu-HU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5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További elemzések készítése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Haladó DBMS 1 jegyek vizsgálata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Előzetes felmérés készült SQL és programozási ismeretekről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Lemorzsolódások vizsgálata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A „késve” beadók eredményei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ZH eredmények vizsgálata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Vizsgán kérdezett témák ismerete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Interjúk </a:t>
            </a:r>
            <a:r>
              <a:rPr lang="hu-HU" dirty="0">
                <a:solidFill>
                  <a:schemeClr val="tx1"/>
                </a:solidFill>
              </a:rPr>
              <a:t>készítése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Következő félévben újra elvégezni a kísérletet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2013.04.04.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B7F73-1A5A-4CCF-B8DB-42CA13BAACE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2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806</Words>
  <Application>Microsoft Office PowerPoint</Application>
  <PresentationFormat>Diavetítés a képernyőre (4:3 oldalarány)</PresentationFormat>
  <Paragraphs>234</Paragraphs>
  <Slides>29</Slides>
  <Notes>10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Ügyvezető</vt:lpstr>
      <vt:lpstr>Számítógéppel támogatott  oktatás és kardiológia</vt:lpstr>
      <vt:lpstr>Témák</vt:lpstr>
      <vt:lpstr>A PL/SQL programozás szoftverrel támogatott oktatása  </vt:lpstr>
      <vt:lpstr>Haladó DBMS 1</vt:lpstr>
      <vt:lpstr>Az oktatási módszerek a laborgyakorlaton</vt:lpstr>
      <vt:lpstr>A beadó rendszer</vt:lpstr>
      <vt:lpstr>Előző évek eredményei</vt:lpstr>
      <vt:lpstr>2011/2012 2. félév</vt:lpstr>
      <vt:lpstr>További elemzések készítése</vt:lpstr>
      <vt:lpstr>Cikkek, előadások</vt:lpstr>
      <vt:lpstr>EKG jelek feldolgozása   </vt:lpstr>
      <vt:lpstr>EKG felvétel</vt:lpstr>
      <vt:lpstr>Template készítése, klaszterezés</vt:lpstr>
      <vt:lpstr>Szűrt jelek a klaszterezéshez</vt:lpstr>
      <vt:lpstr>Optics</vt:lpstr>
      <vt:lpstr>Rács technika</vt:lpstr>
      <vt:lpstr>PowerPoint bemutató</vt:lpstr>
      <vt:lpstr>Grafikus megjelenítés</vt:lpstr>
      <vt:lpstr>Automatikus klaszterezés</vt:lpstr>
      <vt:lpstr>Megjelenítés</vt:lpstr>
      <vt:lpstr>Cikkek, előadások</vt:lpstr>
      <vt:lpstr>OPTICS klaszterező algoritmus hatékonysági vizsgálata   </vt:lpstr>
      <vt:lpstr>Vérnyomásmérés </vt:lpstr>
      <vt:lpstr>Az eredeti jel</vt:lpstr>
      <vt:lpstr>High pass – low pass szűrő</vt:lpstr>
      <vt:lpstr>Hisztogram</vt:lpstr>
      <vt:lpstr>Görbeillesztés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PL/SQL programozási nyelv szoftverrel támogatott oktatása</dc:title>
  <dc:creator>Ani</dc:creator>
  <cp:lastModifiedBy>Ani</cp:lastModifiedBy>
  <cp:revision>36</cp:revision>
  <dcterms:created xsi:type="dcterms:W3CDTF">2013-01-23T16:34:59Z</dcterms:created>
  <dcterms:modified xsi:type="dcterms:W3CDTF">2013-04-03T14:42:50Z</dcterms:modified>
</cp:coreProperties>
</file>